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43"/>
  </p:notesMasterIdLst>
  <p:handoutMasterIdLst>
    <p:handoutMasterId r:id="rId44"/>
  </p:handoutMasterIdLst>
  <p:sldIdLst>
    <p:sldId id="686" r:id="rId9"/>
    <p:sldId id="607" r:id="rId10"/>
    <p:sldId id="688" r:id="rId11"/>
    <p:sldId id="689" r:id="rId12"/>
    <p:sldId id="690" r:id="rId13"/>
    <p:sldId id="691" r:id="rId14"/>
    <p:sldId id="692" r:id="rId15"/>
    <p:sldId id="693" r:id="rId16"/>
    <p:sldId id="749" r:id="rId17"/>
    <p:sldId id="72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44" r:id="rId26"/>
    <p:sldId id="748" r:id="rId27"/>
    <p:sldId id="745" r:id="rId28"/>
    <p:sldId id="746" r:id="rId29"/>
    <p:sldId id="747" r:id="rId30"/>
    <p:sldId id="730" r:id="rId31"/>
    <p:sldId id="739" r:id="rId32"/>
    <p:sldId id="738" r:id="rId33"/>
    <p:sldId id="741" r:id="rId34"/>
    <p:sldId id="742" r:id="rId35"/>
    <p:sldId id="743" r:id="rId36"/>
    <p:sldId id="725" r:id="rId37"/>
    <p:sldId id="726" r:id="rId38"/>
    <p:sldId id="727" r:id="rId39"/>
    <p:sldId id="728" r:id="rId40"/>
    <p:sldId id="729" r:id="rId41"/>
    <p:sldId id="593" r:id="rId42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308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4" autoAdjust="0"/>
    <p:restoredTop sz="96737" autoAdjust="0"/>
  </p:normalViewPr>
  <p:slideViewPr>
    <p:cSldViewPr>
      <p:cViewPr varScale="1">
        <p:scale>
          <a:sx n="106" d="100"/>
          <a:sy n="106" d="100"/>
        </p:scale>
        <p:origin x="1596" y="114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2017-11-02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8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3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5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60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6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35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3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06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8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4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7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2017-11-02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496016" y="1234471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96016" y="5989284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2" y="76670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0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77" r:id="rId4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" Type="http://schemas.openxmlformats.org/officeDocument/2006/relationships/image" Target="../media/image60.jpe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60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IAM 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 </a:t>
            </a:r>
            <a:r>
              <a:rPr lang="ko-KR" altLang="en-US" dirty="0"/>
              <a:t>등록 및 사용절차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0640" y="4423971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D50F6B3F-BB21-4C4B-9DE6-E810C14C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989" y="408669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05B111B-4F88-4F63-A19D-E8249EC2E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5027636"/>
            <a:ext cx="690901" cy="1209076"/>
          </a:xfrm>
          <a:prstGeom prst="rect">
            <a:avLst/>
          </a:prstGeom>
        </p:spPr>
      </p:pic>
      <p:pic>
        <p:nvPicPr>
          <p:cNvPr id="87" name="Picture 17">
            <a:extLst>
              <a:ext uri="{FF2B5EF4-FFF2-40B4-BE49-F238E27FC236}">
                <a16:creationId xmlns:a16="http://schemas.microsoft.com/office/drawing/2014/main" id="{6B075A7F-0369-493D-B574-DCA766E2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398" y="5188786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FE69AC7-F242-440A-86CC-59E7DC1D4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05" y="5018518"/>
            <a:ext cx="690901" cy="120907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4A29F8-1239-41AE-B4B2-D423027EED4B}"/>
              </a:ext>
            </a:extLst>
          </p:cNvPr>
          <p:cNvSpPr/>
          <p:nvPr/>
        </p:nvSpPr>
        <p:spPr>
          <a:xfrm>
            <a:off x="4944343" y="1687993"/>
            <a:ext cx="1750479" cy="8617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인증서 복사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]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5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대 인증기간 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Web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서버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한국정보인증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http://www.signgate.com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r>
              <a:rPr lang="ko-KR" altLang="en-US" sz="700" dirty="0" err="1">
                <a:solidFill>
                  <a:schemeClr val="tx1"/>
                </a:solidFill>
              </a:rPr>
              <a:t>코스콤</a:t>
            </a:r>
            <a:r>
              <a:rPr lang="ko-KR" altLang="en-US" sz="700" dirty="0">
                <a:solidFill>
                  <a:schemeClr val="tx1"/>
                </a:solidFill>
              </a:rPr>
              <a:t> </a:t>
            </a:r>
            <a:r>
              <a:rPr lang="en-US" altLang="ko-KR" sz="700" dirty="0">
                <a:solidFill>
                  <a:schemeClr val="tx1"/>
                </a:solidFill>
              </a:rPr>
              <a:t>http://www.signkorea.com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금융결제원 </a:t>
            </a:r>
            <a:r>
              <a:rPr lang="en-US" altLang="ko-KR" sz="700" dirty="0">
                <a:solidFill>
                  <a:schemeClr val="tx1"/>
                </a:solidFill>
              </a:rPr>
              <a:t>http://www.yessign.or.kr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한국전자인증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http://www.crosscert.com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한국무역정보통신 </a:t>
            </a:r>
            <a:r>
              <a:rPr lang="en-US" altLang="ko-KR" sz="700" dirty="0">
                <a:solidFill>
                  <a:schemeClr val="tx1"/>
                </a:solidFill>
              </a:rPr>
              <a:t>http://www.tradesign.net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4A32D9-0117-470E-85E2-12616682F384}"/>
              </a:ext>
            </a:extLst>
          </p:cNvPr>
          <p:cNvGrpSpPr/>
          <p:nvPr/>
        </p:nvGrpSpPr>
        <p:grpSpPr>
          <a:xfrm>
            <a:off x="7629161" y="4188711"/>
            <a:ext cx="1482989" cy="2145366"/>
            <a:chOff x="7430451" y="4135031"/>
            <a:chExt cx="1482989" cy="2145366"/>
          </a:xfrm>
        </p:grpSpPr>
        <p:pic>
          <p:nvPicPr>
            <p:cNvPr id="28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69959" y="4135031"/>
              <a:ext cx="1054248" cy="86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07A524F-42E3-4122-BA65-CA2F8327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451" y="5071321"/>
              <a:ext cx="690901" cy="1209076"/>
            </a:xfrm>
            <a:prstGeom prst="rect">
              <a:avLst/>
            </a:prstGeom>
          </p:spPr>
        </p:pic>
        <p:pic>
          <p:nvPicPr>
            <p:cNvPr id="82" name="Picture 13">
              <a:extLst>
                <a:ext uri="{FF2B5EF4-FFF2-40B4-BE49-F238E27FC236}">
                  <a16:creationId xmlns:a16="http://schemas.microsoft.com/office/drawing/2014/main" id="{12A13B60-9588-46E6-B713-5DFD980A3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73346" y="5230886"/>
              <a:ext cx="740094" cy="86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>
              <a:extLst>
                <a:ext uri="{FF2B5EF4-FFF2-40B4-BE49-F238E27FC236}">
                  <a16:creationId xmlns:a16="http://schemas.microsoft.com/office/drawing/2014/main" id="{9D6A3991-3CB3-403F-BE82-FFC4726EE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75384" y="5781649"/>
              <a:ext cx="203201" cy="164883"/>
            </a:xfrm>
            <a:prstGeom prst="rect">
              <a:avLst/>
            </a:prstGeom>
            <a:noFill/>
          </p:spPr>
        </p:pic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3A019E52-E319-45E5-992A-CC782BBDA1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77211" y="5968707"/>
              <a:ext cx="199547" cy="196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2" name="구부러진 연결선 106">
            <a:extLst>
              <a:ext uri="{FF2B5EF4-FFF2-40B4-BE49-F238E27FC236}">
                <a16:creationId xmlns:a16="http://schemas.microsoft.com/office/drawing/2014/main" id="{1E4A0A74-168D-4B1E-8F96-A883EC767B5D}"/>
              </a:ext>
            </a:extLst>
          </p:cNvPr>
          <p:cNvCxnSpPr>
            <a:cxnSpLocks/>
            <a:stCxn id="69" idx="3"/>
            <a:endCxn id="90" idx="0"/>
          </p:cNvCxnSpPr>
          <p:nvPr/>
        </p:nvCxnSpPr>
        <p:spPr>
          <a:xfrm>
            <a:off x="1919237" y="4516879"/>
            <a:ext cx="506019" cy="50163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3">
            <a:extLst>
              <a:ext uri="{FF2B5EF4-FFF2-40B4-BE49-F238E27FC236}">
                <a16:creationId xmlns:a16="http://schemas.microsoft.com/office/drawing/2014/main" id="{A856607B-95EE-44A6-9D74-D99583C4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052" y="5188786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DCCABB4-F887-419E-839A-756E9BBE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440" y="4422741"/>
            <a:ext cx="203201" cy="164883"/>
          </a:xfrm>
          <a:prstGeom prst="rect">
            <a:avLst/>
          </a:prstGeom>
          <a:noFill/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A8806349-C3D5-47B4-BCC5-5EC2BB3B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0835" y="405767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D81C387-25A7-452B-9FD1-D5953F26B7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17" y="4984371"/>
            <a:ext cx="690901" cy="1209076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1FF7A223-F8AE-4D31-807E-40AA35E6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0125" y="1804582"/>
            <a:ext cx="578834" cy="684076"/>
          </a:xfrm>
          <a:prstGeom prst="rect">
            <a:avLst/>
          </a:prstGeom>
          <a:noFill/>
        </p:spPr>
      </p:pic>
      <p:cxnSp>
        <p:nvCxnSpPr>
          <p:cNvPr id="40" name="구부러진 연결선 106">
            <a:extLst>
              <a:ext uri="{FF2B5EF4-FFF2-40B4-BE49-F238E27FC236}">
                <a16:creationId xmlns:a16="http://schemas.microsoft.com/office/drawing/2014/main" id="{A667FE7B-5972-46C0-B130-CCBBFA0984A7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045083" y="4487857"/>
            <a:ext cx="571085" cy="49651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D6FAAB3-1EE2-43A0-AF99-8178CF7990B5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flipV="1">
            <a:off x="4517959" y="2488658"/>
            <a:ext cx="11583" cy="1569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F96440B-248B-4747-8CB0-FE1E7BA972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27" y="2955566"/>
            <a:ext cx="1022030" cy="781552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7DEBF4D7-EC3B-400A-BCFD-470A0FE7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1964" y="5154639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105">
            <a:extLst>
              <a:ext uri="{FF2B5EF4-FFF2-40B4-BE49-F238E27FC236}">
                <a16:creationId xmlns:a16="http://schemas.microsoft.com/office/drawing/2014/main" id="{2328E1EF-B08D-423A-AB01-10EC09F9EE3A}"/>
              </a:ext>
            </a:extLst>
          </p:cNvPr>
          <p:cNvSpPr/>
          <p:nvPr/>
        </p:nvSpPr>
        <p:spPr>
          <a:xfrm>
            <a:off x="393270" y="1556792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모서리가 둥근 직사각형 105">
            <a:extLst>
              <a:ext uri="{FF2B5EF4-FFF2-40B4-BE49-F238E27FC236}">
                <a16:creationId xmlns:a16="http://schemas.microsoft.com/office/drawing/2014/main" id="{D8696978-28F5-4B43-94CE-5596A3C6DF1C}"/>
              </a:ext>
            </a:extLst>
          </p:cNvPr>
          <p:cNvSpPr/>
          <p:nvPr/>
        </p:nvSpPr>
        <p:spPr>
          <a:xfrm>
            <a:off x="3804481" y="1562419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모서리가 둥근 직사각형 105">
            <a:extLst>
              <a:ext uri="{FF2B5EF4-FFF2-40B4-BE49-F238E27FC236}">
                <a16:creationId xmlns:a16="http://schemas.microsoft.com/office/drawing/2014/main" id="{0F76FAF4-C480-4158-B9C5-CEF35B88F1DB}"/>
              </a:ext>
            </a:extLst>
          </p:cNvPr>
          <p:cNvSpPr/>
          <p:nvPr/>
        </p:nvSpPr>
        <p:spPr>
          <a:xfrm>
            <a:off x="7238012" y="1556792"/>
            <a:ext cx="2346771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8">
            <a:extLst>
              <a:ext uri="{FF2B5EF4-FFF2-40B4-BE49-F238E27FC236}">
                <a16:creationId xmlns:a16="http://schemas.microsoft.com/office/drawing/2014/main" id="{8EA10377-F264-4D67-9A84-B8A3DA9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160" y="2341270"/>
            <a:ext cx="1019757" cy="513493"/>
          </a:xfrm>
          <a:prstGeom prst="rect">
            <a:avLst/>
          </a:prstGeom>
          <a:noFill/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8BE9925-6600-4924-B35D-41F5B68E9B6D}"/>
              </a:ext>
            </a:extLst>
          </p:cNvPr>
          <p:cNvCxnSpPr>
            <a:cxnSpLocks/>
            <a:stCxn id="28" idx="0"/>
            <a:endCxn id="50" idx="2"/>
          </p:cNvCxnSpPr>
          <p:nvPr/>
        </p:nvCxnSpPr>
        <p:spPr>
          <a:xfrm flipV="1">
            <a:off x="8495793" y="2854763"/>
            <a:ext cx="17246" cy="1333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43CA2E-240A-499E-8E31-537D6304A6DD}"/>
              </a:ext>
            </a:extLst>
          </p:cNvPr>
          <p:cNvSpPr/>
          <p:nvPr/>
        </p:nvSpPr>
        <p:spPr>
          <a:xfrm>
            <a:off x="7465707" y="3398961"/>
            <a:ext cx="987450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sym typeface="Wingdings"/>
              </a:rPr>
              <a:t>Agent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를 통해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사용자 등록 요청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3BB4FE-CC79-465C-8BDA-022AF08EA874}"/>
              </a:ext>
            </a:extLst>
          </p:cNvPr>
          <p:cNvSpPr/>
          <p:nvPr/>
        </p:nvSpPr>
        <p:spPr>
          <a:xfrm>
            <a:off x="7760430" y="2110185"/>
            <a:ext cx="1505220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IAM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 Gateway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F7B4E4-E80B-4378-B6DB-FA76EAF3B383}"/>
              </a:ext>
            </a:extLst>
          </p:cNvPr>
          <p:cNvSpPr/>
          <p:nvPr/>
        </p:nvSpPr>
        <p:spPr>
          <a:xfrm>
            <a:off x="635921" y="1787461"/>
            <a:ext cx="275075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지문등록은 관리자 토큰이 있어야만 가능하고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등록 대상자의 주민등록번호를 입력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cxnSp>
        <p:nvCxnSpPr>
          <p:cNvPr id="57" name="구부러진 연결선 93">
            <a:extLst>
              <a:ext uri="{FF2B5EF4-FFF2-40B4-BE49-F238E27FC236}">
                <a16:creationId xmlns:a16="http://schemas.microsoft.com/office/drawing/2014/main" id="{435634A5-73FA-40F0-9B0E-8F543C0C43FA}"/>
              </a:ext>
            </a:extLst>
          </p:cNvPr>
          <p:cNvCxnSpPr>
            <a:cxnSpLocks/>
            <a:stCxn id="87" idx="2"/>
            <a:endCxn id="119" idx="2"/>
          </p:cNvCxnSpPr>
          <p:nvPr/>
        </p:nvCxnSpPr>
        <p:spPr>
          <a:xfrm rot="5400000" flipH="1" flipV="1">
            <a:off x="2328089" y="5242554"/>
            <a:ext cx="18237" cy="1647781"/>
          </a:xfrm>
          <a:prstGeom prst="curvedConnector3">
            <a:avLst>
              <a:gd name="adj1" fmla="val -1601003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4550642-E749-4BD8-A587-2DAF6B037DC9}"/>
              </a:ext>
            </a:extLst>
          </p:cNvPr>
          <p:cNvSpPr/>
          <p:nvPr/>
        </p:nvSpPr>
        <p:spPr>
          <a:xfrm>
            <a:off x="2092055" y="6267580"/>
            <a:ext cx="538609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대면확인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BADDCB-A8E7-45CE-931C-DB2CA516F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지문등록</a:t>
            </a:r>
            <a:r>
              <a:rPr lang="en-US" altLang="ko-KR" dirty="0"/>
              <a:t>, </a:t>
            </a:r>
            <a:r>
              <a:rPr lang="ko-KR" altLang="en-US" dirty="0"/>
              <a:t>인증서 복사</a:t>
            </a:r>
            <a:r>
              <a:rPr lang="en-US" altLang="ko-KR" dirty="0"/>
              <a:t>, </a:t>
            </a:r>
            <a:r>
              <a:rPr lang="ko-KR" altLang="en-US" dirty="0"/>
              <a:t>사용자 등록</a:t>
            </a:r>
          </a:p>
        </p:txBody>
      </p:sp>
    </p:spTree>
    <p:extLst>
      <p:ext uri="{BB962C8B-B14F-4D97-AF65-F5344CB8AC3E}">
        <p14:creationId xmlns:p14="http://schemas.microsoft.com/office/powerpoint/2010/main" val="75685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85248" y="630932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9981" y="1872821"/>
            <a:ext cx="7137355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토큰 드라이버 다운로드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http://cdn.ktwizstick.com/KT_Wiz_Stick_driver_setup.exe (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http://cdn.ktwizstick.com/KT_Wiz_Stick-0.2-win32.msi (Agent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7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다운로드 받은 보안토큰 구동프로그램 설치파일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(KT_Wiz_Stick_driver_setup.exe)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실행합니다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7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3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시작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85248" y="6226392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21" y="2639232"/>
            <a:ext cx="3301102" cy="247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62441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53000" y="4337922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4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 Visual C++ 2015 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재배포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패키지 설치 여부를 물으면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 설치가 되어 있는 경우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1073" y="2199591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6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드라이버의 통신포트에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등록되었는지 확인합니다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6293423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드라이버가 설치되어 있는 경우 드라이버 자동 설치 과정은 생략됩니다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4691" y="6237328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5"/>
          <a:stretch/>
        </p:blipFill>
        <p:spPr bwMode="auto">
          <a:xfrm>
            <a:off x="5613294" y="2875124"/>
            <a:ext cx="2962794" cy="51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980" y="219959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열려있는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01" y="2875123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96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771" y="630932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6164" y="1684716"/>
            <a:ext cx="8074785" cy="628860"/>
          </a:xfrm>
          <a:prstGeom prst="roundRect">
            <a:avLst>
              <a:gd name="adj" fmla="val 43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826164" y="1725553"/>
            <a:ext cx="8074785" cy="44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보안토큰 구동 프로그램을 설치하면 장치 드라이버가 자동으로 설치되지 않는 경우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 절차에 따라 수동으로 드라이버를 설치하셔야 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 설치 후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장치관리자에서 드라이버가 설치되지 않은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‘Wiz Stick Token v2.4’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목록을 확인합니다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2"/>
            </a:pP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우측 마우스 클릭 메뉴에서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소프트웨어 업데이트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클릭한 후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컴퓨터에서 드라이버 소프트웨어 찾아보기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093932"/>
            <a:ext cx="3301102" cy="240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309393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7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76021" y="6165304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3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컴퓨터의 장치 드라이버 목록에서 직접 선택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2970" indent="-312970" algn="just">
              <a:buFont typeface="+mj-ea"/>
              <a:buAutoNum type="circleNumDbPlain" startAt="4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유형을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(COM &amp; LPT)”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8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25208" y="6165304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805" indent="-334805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선택 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디스트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있음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6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프로그램이 설치된 디렉터리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(C:\Program Files\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52" y="2679613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79613"/>
            <a:ext cx="3301102" cy="196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6529" y="6221415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/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64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비트 환경인 경우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디렉터리 위치는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“C:\Program Files(x86)\</a:t>
            </a:r>
            <a:r>
              <a:rPr lang="en-US" altLang="ko-KR" sz="1375" spc="-11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spc="-11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1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21288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7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목록에서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확인한 후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[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설치를 진행합니다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닫기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7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2240A4-A1F8-44C6-934B-A9F4A7EF975F}"/>
              </a:ext>
            </a:extLst>
          </p:cNvPr>
          <p:cNvSpPr txBox="1"/>
          <p:nvPr/>
        </p:nvSpPr>
        <p:spPr>
          <a:xfrm>
            <a:off x="496018" y="871027"/>
            <a:ext cx="4376326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접근제어 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Agent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7D230-3569-4EF9-B2D3-5323F96A7239}"/>
              </a:ext>
            </a:extLst>
          </p:cNvPr>
          <p:cNvSpPr txBox="1"/>
          <p:nvPr/>
        </p:nvSpPr>
        <p:spPr>
          <a:xfrm>
            <a:off x="848544" y="1844824"/>
            <a:ext cx="8208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http://cdn.ktwizstick.com/KT_Wiz_Stick-0.2-win32.msi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다운로드 이후 실행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경로 지정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진행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완료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6F8C81-1866-469C-83C3-933C9BE1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3107364"/>
            <a:ext cx="2376264" cy="2049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F09C24-4862-4C95-BCE6-6EC31218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80" y="3107364"/>
            <a:ext cx="2376264" cy="2049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38F8C-5AFB-4489-97D6-4F6F6650E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08" y="3107364"/>
            <a:ext cx="2376264" cy="204982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79D470A-8CC3-476A-8015-A079FE4E1AC8}"/>
              </a:ext>
            </a:extLst>
          </p:cNvPr>
          <p:cNvSpPr/>
          <p:nvPr/>
        </p:nvSpPr>
        <p:spPr>
          <a:xfrm>
            <a:off x="3440832" y="3971460"/>
            <a:ext cx="28803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9EC8BD-4C7B-4C3B-9EFA-B3064F8DFA1C}"/>
              </a:ext>
            </a:extLst>
          </p:cNvPr>
          <p:cNvSpPr/>
          <p:nvPr/>
        </p:nvSpPr>
        <p:spPr>
          <a:xfrm>
            <a:off x="6393160" y="3936580"/>
            <a:ext cx="288032" cy="21602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8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sz="3200" dirty="0"/>
              <a:t>Wiz Stick Agent</a:t>
            </a:r>
            <a:r>
              <a:rPr lang="ko-KR" altLang="en-US" sz="3200" dirty="0"/>
              <a:t>를 지문등록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4528" y="1278913"/>
            <a:ext cx="327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바탕화면에 </a:t>
            </a:r>
            <a:r>
              <a:rPr lang="en-US" altLang="ko-KR" sz="1400" b="1" spc="-6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kt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Wiz Stick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아이콘 실행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45919" y="2636912"/>
            <a:ext cx="2099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File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토큰관리 선택</a:t>
            </a:r>
            <a:endParaRPr lang="ko-KR" altLang="en-US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72BDB-1E4C-4D93-B915-42A20E8B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38" y="3116564"/>
            <a:ext cx="2929931" cy="3275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646CE-3A69-4386-A1A7-69633087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4" y="3116639"/>
            <a:ext cx="2929931" cy="3275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4CF5F-1472-4C5D-A577-111F5C85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84" y="1760187"/>
            <a:ext cx="752475" cy="7048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6582674-8FBB-44A8-81D1-395C94FF5A66}"/>
              </a:ext>
            </a:extLst>
          </p:cNvPr>
          <p:cNvSpPr/>
          <p:nvPr/>
        </p:nvSpPr>
        <p:spPr>
          <a:xfrm>
            <a:off x="4376936" y="4581128"/>
            <a:ext cx="504056" cy="43204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42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2336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sz="3200" dirty="0"/>
              <a:t>Wiz Stick Agent</a:t>
            </a:r>
            <a:r>
              <a:rPr lang="ko-KR" altLang="en-US" sz="3200" dirty="0"/>
              <a:t>를 지문등록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565845"/>
            <a:ext cx="5448300" cy="1809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3762297"/>
            <a:ext cx="544830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2520" y="1278913"/>
            <a:ext cx="2326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사용자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Wiz Stick </a:t>
            </a:r>
            <a:r>
              <a:rPr lang="ko-KR" altLang="en-US" sz="1400" b="1" spc="-6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연결시</a:t>
            </a:r>
            <a:endParaRPr lang="ko-KR" altLang="en-US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2520" y="3454520"/>
            <a:ext cx="2326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관리자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Wiz Stick </a:t>
            </a:r>
            <a:r>
              <a:rPr lang="ko-KR" altLang="en-US" sz="1400" b="1" spc="-6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연결시</a:t>
            </a:r>
            <a:endParaRPr lang="ko-KR" altLang="en-US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65168" y="4783615"/>
            <a:ext cx="324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관리자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Wiz Stick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을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PC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에 연결하면 자동으로 감지 후 관리자 메뉴가 활성화됩니다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277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sz="3200" dirty="0"/>
              <a:t>Wiz Stick Agent</a:t>
            </a:r>
            <a:r>
              <a:rPr lang="ko-KR" altLang="en-US" sz="3200" dirty="0"/>
              <a:t>를 지문등록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573" y="1278913"/>
            <a:ext cx="138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사용자 등록</a:t>
            </a:r>
            <a:endParaRPr lang="ko-KR" altLang="en-US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63754"/>
          <a:stretch/>
        </p:blipFill>
        <p:spPr>
          <a:xfrm>
            <a:off x="667989" y="1740681"/>
            <a:ext cx="5448300" cy="1008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8479" b="27508"/>
          <a:stretch/>
        </p:blipFill>
        <p:spPr>
          <a:xfrm>
            <a:off x="667989" y="3140968"/>
            <a:ext cx="5448300" cy="1224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62342"/>
          <a:stretch/>
        </p:blipFill>
        <p:spPr>
          <a:xfrm>
            <a:off x="654834" y="4843786"/>
            <a:ext cx="5448300" cy="1047384"/>
          </a:xfrm>
          <a:prstGeom prst="rect">
            <a:avLst/>
          </a:prstGeom>
        </p:spPr>
      </p:pic>
      <p:pic>
        <p:nvPicPr>
          <p:cNvPr id="11" name="그림 6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623" r="27770" b="18152"/>
          <a:stretch/>
        </p:blipFill>
        <p:spPr>
          <a:xfrm>
            <a:off x="6555870" y="4713669"/>
            <a:ext cx="585366" cy="130761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645649" y="5164141"/>
            <a:ext cx="422914" cy="406675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75054" y="1767684"/>
            <a:ext cx="3240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주민등록번호는 공인인증서 검증 시 사용되기 때문에 정확한 입력필요</a:t>
            </a:r>
            <a:endParaRPr lang="en-US" altLang="ko-KR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주민등록 번호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13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자리 입력 후 </a:t>
            </a:r>
            <a:r>
              <a:rPr lang="en-US" altLang="ko-KR" sz="1400" b="1" spc="-60" dirty="0">
                <a:solidFill>
                  <a:srgbClr val="FF0000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400" b="1" spc="-60" dirty="0">
                <a:solidFill>
                  <a:srgbClr val="FF0000"/>
                </a:solidFill>
                <a:latin typeface="맑은 고딕" panose="020B0503020000020004" pitchFamily="50" charset="-127"/>
              </a:rPr>
              <a:t>사용자 지문등록</a:t>
            </a:r>
            <a:r>
              <a:rPr lang="en-US" altLang="ko-KR" sz="1400" b="1" spc="-60" dirty="0">
                <a:solidFill>
                  <a:srgbClr val="FF0000"/>
                </a:solidFill>
                <a:latin typeface="맑은 고딕" panose="020B0503020000020004" pitchFamily="50" charset="-127"/>
              </a:rPr>
              <a:t>]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75054" y="349142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안내창을 확인 후에 </a:t>
            </a:r>
            <a:r>
              <a:rPr lang="en-US" altLang="ko-KR" sz="1400" b="1" spc="-60" dirty="0">
                <a:solidFill>
                  <a:srgbClr val="FF0000"/>
                </a:solidFill>
                <a:latin typeface="맑은 고딕" panose="020B0503020000020004" pitchFamily="50" charset="-127"/>
              </a:rPr>
              <a:t>[OK]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버튼을 클릭</a:t>
            </a:r>
            <a:endParaRPr lang="en-US" altLang="ko-KR" sz="1400" b="1" spc="-6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하면 지문등록을 시작 합니다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380987" y="4890425"/>
            <a:ext cx="24154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Wiz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Stick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지문센서에 등록할 지문을 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100%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될 때까지 반복적으로 접촉 합니다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646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sz="3200" dirty="0"/>
              <a:t>Wiz Stick Agent</a:t>
            </a:r>
            <a:r>
              <a:rPr lang="ko-KR" altLang="en-US" sz="3200" dirty="0"/>
              <a:t>를 지문등록 등록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573" y="1278913"/>
            <a:ext cx="138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사용자 등록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21152" y="2058864"/>
            <a:ext cx="32403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등록한 지문이 정상 인증이 되는지 검증하는 단계입니다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  <a:p>
            <a:pPr marL="90488" indent="-90488" defTabSz="975022" latinLnBrk="0">
              <a:buClr>
                <a:prstClr val="black">
                  <a:lumMod val="65000"/>
                  <a:lumOff val="35000"/>
                </a:prstClr>
              </a:buClr>
              <a:buFont typeface="Arial" panose="020B0604020202020204" pitchFamily="34" charset="0"/>
              <a:buChar char="•"/>
            </a:pP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안내창을 확인 후에 </a:t>
            </a:r>
            <a:r>
              <a:rPr lang="en-US" altLang="ko-KR" sz="1400" b="1" spc="-60" dirty="0">
                <a:solidFill>
                  <a:srgbClr val="FF0000"/>
                </a:solidFill>
                <a:latin typeface="맑은 고딕" panose="020B0503020000020004" pitchFamily="50" charset="-127"/>
              </a:rPr>
              <a:t>[OK]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버튼을 클릭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후에 등록한 지문으로 인증을 수행합니다</a:t>
            </a:r>
            <a:r>
              <a:rPr lang="en-US" altLang="ko-KR" sz="1400" b="1" spc="-6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7024"/>
          <a:stretch/>
        </p:blipFill>
        <p:spPr>
          <a:xfrm>
            <a:off x="698562" y="1628800"/>
            <a:ext cx="5448300" cy="2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4411592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보안토큰형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사용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5175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18075" y="3594073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2853" y="3594073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05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4713556" y="4052686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18075" y="405268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22853" y="4052686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06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713556" y="4511298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18076" y="4511298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사용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나라장터 로그인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22853" y="4511298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07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4713556" y="4969911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18076" y="4969911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22853" y="4969911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18076" y="3135462"/>
            <a:ext cx="4126832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2853" y="3135461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04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4713556" y="3594073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8075" y="2208252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2853" y="2208252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02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713556" y="2666865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18075" y="266686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22853" y="2666865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713556" y="3125477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18076" y="1749640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853" y="1749640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01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713556" y="2208252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43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30B1398-0574-4C25-A046-2FAFC1BD8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466E1F-0BDF-486B-82D6-01B362B4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769441"/>
          </a:xfrm>
        </p:spPr>
        <p:txBody>
          <a:bodyPr/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b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A46C70-3740-484D-B786-EB8953865B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7D74F22D-8CAF-48A0-89D5-CD89D5E34EFC}"/>
              </a:ext>
            </a:extLst>
          </p:cNvPr>
          <p:cNvSpPr/>
          <p:nvPr/>
        </p:nvSpPr>
        <p:spPr>
          <a:xfrm>
            <a:off x="729475" y="3573016"/>
            <a:ext cx="3617802" cy="1687072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AD849-D7D6-49AA-AFA8-340FC51044B0}"/>
              </a:ext>
            </a:extLst>
          </p:cNvPr>
          <p:cNvSpPr txBox="1"/>
          <p:nvPr/>
        </p:nvSpPr>
        <p:spPr>
          <a:xfrm>
            <a:off x="743289" y="3624511"/>
            <a:ext cx="360398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복사 사이트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03794" indent="-203794">
              <a:buFont typeface="맑은 고딕" pitchFamily="50" charset="-127"/>
              <a:buChar char="-"/>
            </a:pPr>
            <a:endParaRPr lang="en-US" altLang="ko-KR" sz="11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http://www.signgate.com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한국전자인증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http://www.crosscert.com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금융결제원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https://www.yessign.or.kr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코스콤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http://www.signkorea.com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한국무역정보통신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http://www.tradesign. net</a:t>
            </a:r>
          </a:p>
        </p:txBody>
      </p:sp>
    </p:spTree>
    <p:extLst>
      <p:ext uri="{BB962C8B-B14F-4D97-AF65-F5344CB8AC3E}">
        <p14:creationId xmlns:p14="http://schemas.microsoft.com/office/powerpoint/2010/main" val="129330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034B6E-36D2-43C8-BEC9-CAC0412B3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A56D46-89EE-404D-8206-C2B7E307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830997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b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1AF13-87B2-489D-8053-722A9C47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2654C-3984-414F-8DCA-AA1CC57BEEE1}"/>
              </a:ext>
            </a:extLst>
          </p:cNvPr>
          <p:cNvSpPr txBox="1"/>
          <p:nvPr/>
        </p:nvSpPr>
        <p:spPr>
          <a:xfrm>
            <a:off x="839980" y="212714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www.signgate.com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접속 인증서 관리 메뉴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A3A898-D044-4238-B3E7-75A5BEB4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80" y="2996952"/>
            <a:ext cx="3989688" cy="2736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671A5A-B017-4559-A3A2-52D95CE2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2974722"/>
            <a:ext cx="4022101" cy="2758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891F2-6D78-424F-83AD-581AD75C1290}"/>
              </a:ext>
            </a:extLst>
          </p:cNvPr>
          <p:cNvSpPr txBox="1"/>
          <p:nvPr/>
        </p:nvSpPr>
        <p:spPr>
          <a:xfrm>
            <a:off x="5241032" y="2127140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복사 메뉴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1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C831EB-1FEF-4527-B91D-4BE460B5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80" y="3068960"/>
            <a:ext cx="3989688" cy="2736304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034B6E-36D2-43C8-BEC9-CAC0412B3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A56D46-89EE-404D-8206-C2B7E307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830997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b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1AF13-87B2-489D-8053-722A9C47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2654C-3984-414F-8DCA-AA1CC57BEEE1}"/>
              </a:ext>
            </a:extLst>
          </p:cNvPr>
          <p:cNvSpPr txBox="1"/>
          <p:nvPr/>
        </p:nvSpPr>
        <p:spPr>
          <a:xfrm>
            <a:off x="839980" y="2127140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3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공인인증서가 저장된 위치를 선택 이동식 디스크 또는 하드디스크를 선택하고 복사할 인증서를 선택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비밀번호 입력 후 확인 버튼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91F2-6D78-424F-83AD-581AD75C1290}"/>
              </a:ext>
            </a:extLst>
          </p:cNvPr>
          <p:cNvSpPr txBox="1"/>
          <p:nvPr/>
        </p:nvSpPr>
        <p:spPr>
          <a:xfrm>
            <a:off x="5241032" y="212714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4"/>
            </a:pP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보안토큰을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클릭하여 인증서를 복사할 위치를 지정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36C3EF-BA8F-459B-9D57-118094FD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3065859"/>
            <a:ext cx="3994209" cy="27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034B6E-36D2-43C8-BEC9-CAC0412B3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A56D46-89EE-404D-8206-C2B7E307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830997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b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1AF13-87B2-489D-8053-722A9C47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2654C-3984-414F-8DCA-AA1CC57BEEE1}"/>
              </a:ext>
            </a:extLst>
          </p:cNvPr>
          <p:cNvSpPr txBox="1"/>
          <p:nvPr/>
        </p:nvSpPr>
        <p:spPr>
          <a:xfrm>
            <a:off x="839980" y="212714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5"/>
            </a:pP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리스트에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KT 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Token 1.0.0.0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 후 확인버튼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91F2-6D78-424F-83AD-581AD75C1290}"/>
              </a:ext>
            </a:extLst>
          </p:cNvPr>
          <p:cNvSpPr txBox="1"/>
          <p:nvPr/>
        </p:nvSpPr>
        <p:spPr>
          <a:xfrm>
            <a:off x="5241032" y="2127140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6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선택된 저장매체 확인 후 확인버튼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334A5E-4FA8-4D18-B4BF-1AFE0A3B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27" t="15648" r="30373" b="37281"/>
          <a:stretch/>
        </p:blipFill>
        <p:spPr>
          <a:xfrm>
            <a:off x="941746" y="3212976"/>
            <a:ext cx="3744416" cy="3197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315D96-DCCD-4812-8F5B-23283F7BD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7" t="16084" r="30374" b="38342"/>
          <a:stretch/>
        </p:blipFill>
        <p:spPr>
          <a:xfrm>
            <a:off x="5444565" y="3212976"/>
            <a:ext cx="3744416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2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034B6E-36D2-43C8-BEC9-CAC0412B3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A56D46-89EE-404D-8206-C2B7E307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830997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b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1AF13-87B2-489D-8053-722A9C47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2654C-3984-414F-8DCA-AA1CC57BEEE1}"/>
              </a:ext>
            </a:extLst>
          </p:cNvPr>
          <p:cNvSpPr txBox="1"/>
          <p:nvPr/>
        </p:nvSpPr>
        <p:spPr>
          <a:xfrm>
            <a:off x="839980" y="212714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7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 입력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기본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00000000 )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891F2-6D78-424F-83AD-581AD75C1290}"/>
              </a:ext>
            </a:extLst>
          </p:cNvPr>
          <p:cNvSpPr txBox="1"/>
          <p:nvPr/>
        </p:nvSpPr>
        <p:spPr>
          <a:xfrm>
            <a:off x="5241032" y="2127140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 요청 팝업 확인후에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지문인증 수행 후 인증서 복사 성공 메시지 확인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25E04-882A-4EF5-AD78-1C19565EA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7" t="16118" r="30216" b="56949"/>
          <a:stretch/>
        </p:blipFill>
        <p:spPr>
          <a:xfrm>
            <a:off x="905742" y="3789040"/>
            <a:ext cx="3816424" cy="1829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95286E-F400-412C-B47E-2874242CE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00" t="15647" r="29647" b="48940"/>
          <a:stretch/>
        </p:blipFill>
        <p:spPr>
          <a:xfrm>
            <a:off x="5745088" y="4581128"/>
            <a:ext cx="3098026" cy="1916858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CBB7C6E-C1FD-4563-BB2F-A00BAA61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14" y="2847784"/>
            <a:ext cx="1814373" cy="159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1325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76949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 번호 조회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4411" y="1769495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번호가 출력됩니다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21288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6331" y="3654705"/>
            <a:ext cx="7826028" cy="1721651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3868467" y="3782438"/>
            <a:ext cx="489845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장치와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 연결이 원활하지 않은 경우 아래와 같은 메시지가 출력될 수 있습니다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[OK]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클릭한 후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시리얼번호 조회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다시 클릭하시거나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장치를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다시 연결하신 후 재시도하십시오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6077399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Wiz Stick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번호는 장애 및 오류사항에 대한 고객센터 문의 시 사용됩니다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15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793772"/>
            <a:ext cx="2475827" cy="142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3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/>
              <a:t>기존 지식 기반 인증의 대표적 악용 사례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/>
              <a:t>’ </a:t>
            </a:r>
            <a:r>
              <a:rPr lang="ko-KR" altLang="en-US" dirty="0" err="1"/>
              <a:t>랜섬웨어</a:t>
            </a:r>
            <a:r>
              <a:rPr lang="ko-KR" altLang="en-US" dirty="0"/>
              <a:t> 감염 사태 </a:t>
            </a:r>
            <a:r>
              <a:rPr lang="en-US" altLang="ko-KR" dirty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2148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618103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이전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 확인을 입력한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9980" y="371187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변경이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5175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300294"/>
            <a:ext cx="2475827" cy="120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83147" y="1665205"/>
            <a:ext cx="3617802" cy="3885833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5296961" y="1646828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비밀번호를 잘 못 입력한 경우 아래와 같이 누적된 실패 횟수와 함께 에러메시지가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추력됩니다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2387660"/>
            <a:ext cx="3301102" cy="131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6961" y="3702083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잘못된 이전 비밀번호로 연속하여 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 이상 비밀번호 변경을 시도한 경우 비밀번호 변경 기능이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4383069"/>
            <a:ext cx="3301102" cy="104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6529" y="6093296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 기능이 </a:t>
            </a:r>
            <a:r>
              <a:rPr lang="ko-KR" altLang="en-US" sz="1375" spc="-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잠금되면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비밀번호를 초기화하여야 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21636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162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50823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21" name="그림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9" y="1700808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3"/>
            <a:ext cx="2475827" cy="115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28" y="6009818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 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89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5175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19" name="그림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4" y="1749497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6528" y="6093296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</a:t>
            </a:r>
            <a:b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4"/>
            <a:ext cx="2475827" cy="10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26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6276" y="1613192"/>
            <a:ext cx="8090220" cy="1099395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7" name="TextBox 6"/>
          <p:cNvSpPr txBox="1"/>
          <p:nvPr/>
        </p:nvSpPr>
        <p:spPr>
          <a:xfrm>
            <a:off x="839980" y="1642306"/>
            <a:ext cx="80764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손가락을 센서에 완전히 밀착하여 사용할 수록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손가락으로 지문센서를 지그시 눌러주는 느낌으로 일정 시간 동안 접촉하고 있어야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 묻지 않도록 하여야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7663" y="3195071"/>
            <a:ext cx="2090327" cy="15677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9716" y="3195071"/>
            <a:ext cx="2090327" cy="1567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768" y="3195072"/>
            <a:ext cx="2090329" cy="156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86" y="5024109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끝을 세워 지문인식을 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4068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옆으로 지문인식을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8713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묻지 않았는지 확인하세요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7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15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62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24" y="3418008"/>
            <a:ext cx="661089" cy="59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6021288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12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/>
              <a:t>GiGA</a:t>
            </a:r>
            <a:r>
              <a:rPr lang="en-US" altLang="ko-KR" dirty="0"/>
              <a:t> secure </a:t>
            </a:r>
            <a:r>
              <a:rPr lang="en-US" altLang="ko-KR" dirty="0" err="1"/>
              <a:t>wizstick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>
                <a:solidFill>
                  <a:srgbClr val="8C8C8C"/>
                </a:solidFill>
              </a:rPr>
              <a:t>있는</a:t>
            </a:r>
            <a:r>
              <a:rPr lang="en-US" altLang="ko-KR" spc="-100" dirty="0">
                <a:solidFill>
                  <a:srgbClr val="8C8C8C"/>
                </a:solidFill>
              </a:rPr>
              <a:t>,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err="1">
                <a:solidFill>
                  <a:srgbClr val="8C8C8C"/>
                </a:solidFill>
              </a:rPr>
              <a:t>보안성이</a:t>
            </a:r>
            <a:r>
              <a:rPr lang="ko-KR" altLang="en-US" spc="-100" dirty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통한 </a:t>
            </a:r>
            <a:r>
              <a:rPr lang="ko-KR" altLang="en-US" spc="-100" dirty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>
                <a:solidFill>
                  <a:srgbClr val="FF0000"/>
                </a:solidFill>
              </a:rPr>
              <a:t>저장장치</a:t>
            </a:r>
            <a:r>
              <a:rPr lang="en-US" altLang="ko-KR" spc="-100" dirty="0">
                <a:solidFill>
                  <a:srgbClr val="FF0000"/>
                </a:solidFill>
              </a:rPr>
              <a:t>(</a:t>
            </a:r>
            <a:r>
              <a:rPr lang="ko-KR" altLang="en-US" spc="-100" dirty="0" err="1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>
                <a:solidFill>
                  <a:srgbClr val="FF0000"/>
                </a:solidFill>
              </a:rPr>
              <a:t>)</a:t>
            </a:r>
            <a:r>
              <a:rPr lang="ko-KR" altLang="en-US" spc="-100" dirty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>
                <a:solidFill>
                  <a:srgbClr val="8C8C8C"/>
                </a:solidFill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rgbClr val="FF0000"/>
                </a:solidFill>
                <a:latin typeface="+mn-ea"/>
              </a:rPr>
              <a:t>중계</a:t>
            </a: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cxnSpLocks/>
          </p:cNvCxnSpPr>
          <p:nvPr/>
        </p:nvCxnSpPr>
        <p:spPr>
          <a:xfrm flipH="1" flipV="1">
            <a:off x="6635218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대회 통신망</a:t>
            </a: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 대회통신망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전송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>
          <a:xfrm>
            <a:off x="1786100" y="1512387"/>
            <a:ext cx="3539509" cy="2536698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786100" y="1512387"/>
            <a:ext cx="3539509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KT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3960" y="3765583"/>
            <a:ext cx="3539509" cy="2536698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43960" y="3765583"/>
            <a:ext cx="3539509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㈜</a:t>
            </a:r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코리아서버호스팅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IDC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센터</a:t>
            </a:r>
          </a:p>
        </p:txBody>
      </p:sp>
      <p:cxnSp>
        <p:nvCxnSpPr>
          <p:cNvPr id="41" name="직선 연결선 40"/>
          <p:cNvCxnSpPr>
            <a:endCxn id="7" idx="1"/>
          </p:cNvCxnSpPr>
          <p:nvPr/>
        </p:nvCxnSpPr>
        <p:spPr>
          <a:xfrm>
            <a:off x="2854183" y="5046067"/>
            <a:ext cx="53571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4863571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225350" y="4422178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환경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4704029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8231471" y="5395505"/>
            <a:ext cx="538610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인증서버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54156" y="4612656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5669143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7861" y="2590375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883636" y="3009730"/>
            <a:ext cx="1144544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GW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Server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(128.134.101.135)</a:t>
            </a:r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4812428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4791892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5395527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5516659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4719527"/>
            <a:ext cx="1022030" cy="78155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263308" y="4929944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4710612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342" y="2492453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2801444" y="3196684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pic>
        <p:nvPicPr>
          <p:cNvPr id="79" name="Picture 1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9956" y="2549244"/>
            <a:ext cx="486000" cy="5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2167308" y="3196684"/>
            <a:ext cx="4039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3382020" y="2777753"/>
            <a:ext cx="73164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86" idx="0"/>
          </p:cNvCxnSpPr>
          <p:nvPr/>
        </p:nvCxnSpPr>
        <p:spPr>
          <a:xfrm flipV="1">
            <a:off x="4455903" y="3277475"/>
            <a:ext cx="0" cy="1442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2389472" y="2032411"/>
            <a:ext cx="139781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웹 보안관리 주소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128.134.101.135:8081</a:t>
            </a:r>
          </a:p>
        </p:txBody>
      </p:sp>
    </p:spTree>
    <p:extLst>
      <p:ext uri="{BB962C8B-B14F-4D97-AF65-F5344CB8AC3E}">
        <p14:creationId xmlns:p14="http://schemas.microsoft.com/office/powerpoint/2010/main" val="10330855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12951</TotalTime>
  <Words>1727</Words>
  <Application>Microsoft Office PowerPoint</Application>
  <PresentationFormat>A4 용지(210x297mm)</PresentationFormat>
  <Paragraphs>352</Paragraphs>
  <Slides>34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Microsoft JhengHei UI</vt:lpstr>
      <vt:lpstr>굴림</vt:lpstr>
      <vt:lpstr>맑은 고딕</vt:lpstr>
      <vt:lpstr>Arial</vt:lpstr>
      <vt:lpstr>Wingdings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PowerPoint 프레젠테이션</vt:lpstr>
      <vt:lpstr>기존 지식 기반 인증의 대표적 악용 사례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PoC 환경</vt:lpstr>
      <vt:lpstr>Wiz Stick 등록 및 사용절차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Wiz Stick Agent를 지문등록 등록</vt:lpstr>
      <vt:lpstr>Wiz Stick Agent를 지문등록 등록</vt:lpstr>
      <vt:lpstr>Wiz Stick Agent를 지문등록 등록</vt:lpstr>
      <vt:lpstr>Wiz Stick Agent를 지문등록 등록</vt:lpstr>
      <vt:lpstr>PowerPoint 프레젠테이션</vt:lpstr>
      <vt:lpstr>공인인증서 복사 절차 </vt:lpstr>
      <vt:lpstr>공인인증서 복사 절차 </vt:lpstr>
      <vt:lpstr>공인인증서 복사 절차 </vt:lpstr>
      <vt:lpstr>공인인증서 복사 절차 </vt:lpstr>
      <vt:lpstr>공인인증서 복사 절차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d c</cp:lastModifiedBy>
  <cp:revision>2428</cp:revision>
  <dcterms:created xsi:type="dcterms:W3CDTF">2012-07-19T05:14:20Z</dcterms:created>
  <dcterms:modified xsi:type="dcterms:W3CDTF">2017-11-02T09:39:39Z</dcterms:modified>
</cp:coreProperties>
</file>